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2" r:id="rId10"/>
    <p:sldId id="266" r:id="rId11"/>
    <p:sldId id="267" r:id="rId12"/>
    <p:sldId id="265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721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32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192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848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353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201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47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442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10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548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504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D5604-AE43-40A4-A2DB-10FFBE4A2AF3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D8EBF-190E-46EA-93B8-EE48CE08E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851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ОГЭ: литература 2017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Итоги и </a:t>
            </a:r>
            <a:r>
              <a:rPr lang="ru-RU" dirty="0" err="1" smtClean="0"/>
              <a:t>рекомендациии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763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Обратим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По-прежнему немало девятиклассников выполняют </a:t>
            </a:r>
            <a:r>
              <a:rPr lang="ru-RU" dirty="0" smtClean="0">
                <a:solidFill>
                  <a:srgbClr val="FF0000"/>
                </a:solidFill>
              </a:rPr>
              <a:t>два варианта </a:t>
            </a:r>
            <a:r>
              <a:rPr lang="ru-RU" dirty="0" smtClean="0"/>
              <a:t>первого задания </a:t>
            </a:r>
            <a:r>
              <a:rPr lang="ru-RU" dirty="0" smtClean="0">
                <a:solidFill>
                  <a:srgbClr val="FF0000"/>
                </a:solidFill>
              </a:rPr>
              <a:t>вместо одного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Это не приносит успеха, так как  засчитывается только один вариант. Иногда задания выполняются из разных вариантов, что тоже не засчитывается.</a:t>
            </a:r>
          </a:p>
          <a:p>
            <a:r>
              <a:rPr lang="ru-RU" dirty="0" smtClean="0"/>
              <a:t>Ребята тратят силы и время, и в результате </a:t>
            </a:r>
            <a:r>
              <a:rPr lang="ru-RU" dirty="0" smtClean="0">
                <a:solidFill>
                  <a:srgbClr val="FF0000"/>
                </a:solidFill>
              </a:rPr>
              <a:t>не успевают выполнить второе задание                   </a:t>
            </a:r>
            <a:r>
              <a:rPr lang="ru-RU" dirty="0" smtClean="0"/>
              <a:t>(сочинение). В лучшем случае получают -3.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386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высокого уровня сложности 2.1, 2.2., 2.3 и  2.4.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снованы </a:t>
            </a:r>
            <a:r>
              <a:rPr lang="ru-RU" dirty="0"/>
              <a:t>на осмыслении проблематики и своеобразия художественной формы изученного литературного произведения (произведений), особенностей лирики  поэта в соответствии с указанным в задании направлением анализа.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012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Задания высокого уровня сложности 2.1, 2.2., 2.3 и  2.4. </a:t>
            </a:r>
            <a:r>
              <a:rPr lang="ru-RU" dirty="0" smtClean="0"/>
              <a:t> - сочинение.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8586720"/>
              </p:ext>
            </p:extLst>
          </p:nvPr>
        </p:nvGraphicFramePr>
        <p:xfrm>
          <a:off x="467544" y="1700808"/>
          <a:ext cx="8424934" cy="4623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4256"/>
                <a:gridCol w="1440160"/>
                <a:gridCol w="1728192"/>
                <a:gridCol w="1368152"/>
                <a:gridCol w="1584174"/>
              </a:tblGrid>
              <a:tr h="69759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0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7542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Глубина раскрытия темы сочинения и убедительность суждений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60 -17%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154- 43.5%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99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27.9</a:t>
                      </a:r>
                      <a:r>
                        <a:rPr lang="ru-RU" sz="2800" dirty="0">
                          <a:effectLst/>
                        </a:rPr>
                        <a:t>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41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11.5%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7049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Критерий второй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1837191"/>
              </p:ext>
            </p:extLst>
          </p:nvPr>
        </p:nvGraphicFramePr>
        <p:xfrm>
          <a:off x="467544" y="1844824"/>
          <a:ext cx="8496943" cy="4104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3230"/>
                <a:gridCol w="1173234"/>
                <a:gridCol w="1512168"/>
                <a:gridCol w="1152128"/>
                <a:gridCol w="1656183"/>
              </a:tblGrid>
              <a:tr h="71824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0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  <a:tr h="3386216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Уровень владения теоретико-литературными понятиями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148-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49%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146 -41%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60-10%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753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Критерий 3.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6127203"/>
              </p:ext>
            </p:extLst>
          </p:nvPr>
        </p:nvGraphicFramePr>
        <p:xfrm>
          <a:off x="323528" y="1916832"/>
          <a:ext cx="8640960" cy="4464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720080"/>
                <a:gridCol w="1296144"/>
                <a:gridCol w="1584176"/>
                <a:gridCol w="1584176"/>
              </a:tblGrid>
              <a:tr h="615201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3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0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  <a:tr h="3849295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Обоснованность привлечения текста произведения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-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191- 54%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108- 30.5%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55 -15.5%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364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Критерий 4.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9291297"/>
              </p:ext>
            </p:extLst>
          </p:nvPr>
        </p:nvGraphicFramePr>
        <p:xfrm>
          <a:off x="467544" y="1340768"/>
          <a:ext cx="8136903" cy="2688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2298"/>
                <a:gridCol w="794166"/>
                <a:gridCol w="1296144"/>
                <a:gridCol w="1368152"/>
                <a:gridCol w="1296143"/>
              </a:tblGrid>
              <a:tr h="251141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0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  <a:tr h="1405043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Композиционная цельность и логичность изложения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153 – 43%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154-43.5%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47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- 13%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366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Критерий 5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606121"/>
              </p:ext>
            </p:extLst>
          </p:nvPr>
        </p:nvGraphicFramePr>
        <p:xfrm>
          <a:off x="467544" y="1916832"/>
          <a:ext cx="8280920" cy="4569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5661"/>
                <a:gridCol w="1552672"/>
                <a:gridCol w="1330862"/>
                <a:gridCol w="1437589"/>
                <a:gridCol w="1224136"/>
              </a:tblGrid>
              <a:tr h="629641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3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2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1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0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  <a:tr h="3939647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Следование нормам речи.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73 -12%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105 -29.6%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90- 25.4%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86 -24.2%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297" marR="322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869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Типичные ошибки – пересказ художественного текста вместо его анализа, а также неверное истолкование темы.</a:t>
            </a:r>
          </a:p>
          <a:p>
            <a:pPr marL="0" indent="0">
              <a:buNone/>
            </a:pPr>
            <a:r>
              <a:rPr lang="ru-RU" dirty="0" smtClean="0"/>
              <a:t>Затруднения.</a:t>
            </a:r>
          </a:p>
          <a:p>
            <a:r>
              <a:rPr lang="ru-RU" dirty="0"/>
              <a:t>О</a:t>
            </a:r>
            <a:r>
              <a:rPr lang="ru-RU" dirty="0" smtClean="0"/>
              <a:t>ткрытый финал в комедии Грибоедова «Горе от ума».</a:t>
            </a:r>
          </a:p>
          <a:p>
            <a:r>
              <a:rPr lang="ru-RU" dirty="0" smtClean="0"/>
              <a:t>Положительные герои комедии Фонвизина «Недоросль».</a:t>
            </a:r>
          </a:p>
          <a:p>
            <a:r>
              <a:rPr lang="ru-RU" dirty="0" smtClean="0"/>
              <a:t>Смысл эпиграфа к поэме Лермонтова Мцыри.</a:t>
            </a:r>
          </a:p>
          <a:p>
            <a:r>
              <a:rPr lang="ru-RU" dirty="0" smtClean="0"/>
              <a:t>Образ повествователя в рассказе Солженицына «</a:t>
            </a:r>
            <a:r>
              <a:rPr lang="ru-RU" smtClean="0"/>
              <a:t>Матренин двор».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438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Методический анализ результатов ОГЭ по литературе (2017)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выполнении ОГЭ по литературе в 2017 году в основной период приняли участие 354 человека из 20031, что составляет 1.8%, что соответствует уровню 2016 года. Низкий процент обучающихся, сдававших литературу по выбору, объясняется малой востребованностью этого предмета при поступлении в вузы                                       (только филологические специальности).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08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Успеваемость и качество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2017 году  237  выпускников сдали экзамен на «5» и «4», качество знаний составило 66.9%. Доля выпускников, получивших неудовлетворительные оценки – 1.1%.  Таким образом, успеваемость равна -99%.</a:t>
            </a:r>
          </a:p>
          <a:p>
            <a:r>
              <a:rPr lang="ru-RU" dirty="0"/>
              <a:t>Всего по Саратовскому региону было представлено 5 вариантов: 622444, 63043, 63852, 71383, 71182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8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1.1.1 и 1.2.1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4220396"/>
              </p:ext>
            </p:extLst>
          </p:nvPr>
        </p:nvGraphicFramePr>
        <p:xfrm>
          <a:off x="395536" y="1263147"/>
          <a:ext cx="8568952" cy="46889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4376"/>
                <a:gridCol w="1656184"/>
                <a:gridCol w="1872208"/>
                <a:gridCol w="1656184"/>
              </a:tblGrid>
              <a:tr h="559875">
                <a:tc rowSpan="2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Глубина приводимых суждений и убедительность аргументов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0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735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202 -57%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144 -40.6%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8 -2.2%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5458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Следование нормам речи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-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342- 96.6%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12- 33.9%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247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0527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Типичными ошибками были искажение авторской позиции ( снижение на 1 балл), </a:t>
            </a:r>
          </a:p>
          <a:p>
            <a:pPr marL="0" indent="0">
              <a:buNone/>
            </a:pPr>
            <a:r>
              <a:rPr lang="ru-RU" dirty="0" smtClean="0"/>
              <a:t>а </a:t>
            </a:r>
            <a:r>
              <a:rPr lang="ru-RU" dirty="0"/>
              <a:t>также отсутствие прямого ответа на поставленный </a:t>
            </a:r>
            <a:r>
              <a:rPr lang="ru-RU" dirty="0" smtClean="0"/>
              <a:t>вопрос (0 баллов) 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337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1.1.2 и 1.2.2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4484732"/>
              </p:ext>
            </p:extLst>
          </p:nvPr>
        </p:nvGraphicFramePr>
        <p:xfrm>
          <a:off x="611561" y="1268760"/>
          <a:ext cx="8280919" cy="4896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6335"/>
                <a:gridCol w="1715866"/>
                <a:gridCol w="1546550"/>
                <a:gridCol w="1512168"/>
              </a:tblGrid>
              <a:tr h="556544">
                <a:tc rowSpan="2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Глубина приводимых суждений и убедительность аргументов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55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155 – 43.7%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173-48.9%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26 - 7.3%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8413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Следование нормам речи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312 – 88.2%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42 -11.8%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418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052736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Типичная </a:t>
            </a:r>
            <a:r>
              <a:rPr lang="ru-RU" sz="4000" dirty="0"/>
              <a:t>ошибка – перечисление средств выразительности, использованных автором, вместо  выявления их роли в художественном тексте.</a:t>
            </a:r>
          </a:p>
        </p:txBody>
      </p:sp>
    </p:spTree>
    <p:extLst>
      <p:ext uri="{BB962C8B-B14F-4D97-AF65-F5344CB8AC3E}">
        <p14:creationId xmlns:p14="http://schemas.microsoft.com/office/powerpoint/2010/main" val="3481746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 1.3. и 1.2.3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5570629"/>
              </p:ext>
            </p:extLst>
          </p:nvPr>
        </p:nvGraphicFramePr>
        <p:xfrm>
          <a:off x="467541" y="1484785"/>
          <a:ext cx="8208914" cy="51880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3"/>
                <a:gridCol w="1296144"/>
                <a:gridCol w="1368152"/>
                <a:gridCol w="1224135"/>
              </a:tblGrid>
              <a:tr h="385637">
                <a:tc rowSpan="2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Умение сопоставлять художественные произведения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</a:tr>
              <a:tr h="1356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202 -57%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138 -40%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14-3%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</a:tr>
              <a:tr h="135691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Глубина приводимых суждений и убедительность аргументов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122 - 34%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202 -57%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30-11%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</a:tr>
              <a:tr h="152689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Следование нормам речи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310-87.5%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44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12.5%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64" marR="5676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106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Типичные ошибки:  </a:t>
            </a:r>
            <a:r>
              <a:rPr lang="ru-RU" dirty="0"/>
              <a:t>поверхностное сопоставление героев, неубедительность аргументов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FF0000"/>
                </a:solidFill>
              </a:rPr>
              <a:t>Сопоставление произведений, а не предложенных фрагментов.  </a:t>
            </a:r>
            <a:r>
              <a:rPr lang="ru-RU" dirty="0"/>
              <a:t>Наибольшую трудность вызвало сопоставление лирических произведений.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5268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591</Words>
  <Application>Microsoft Office PowerPoint</Application>
  <PresentationFormat>Экран (4:3)</PresentationFormat>
  <Paragraphs>132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ОГЭ: литература 2017</vt:lpstr>
      <vt:lpstr>Методический анализ результатов ОГЭ по литературе (2017) </vt:lpstr>
      <vt:lpstr>Успеваемость и качество знаний</vt:lpstr>
      <vt:lpstr>Задание 1.1.1 и 1.2.1</vt:lpstr>
      <vt:lpstr>Презентация PowerPoint</vt:lpstr>
      <vt:lpstr>Задание 1.1.2 и 1.2.2</vt:lpstr>
      <vt:lpstr>Презентация PowerPoint</vt:lpstr>
      <vt:lpstr>Задание 1. 1.3. и 1.2.3</vt:lpstr>
      <vt:lpstr>Презентация PowerPoint</vt:lpstr>
      <vt:lpstr>Обратим внимание!</vt:lpstr>
      <vt:lpstr>Задания высокого уровня сложности 2.1, 2.2., 2.3 и  2.4.</vt:lpstr>
      <vt:lpstr>Задания высокого уровня сложности 2.1, 2.2., 2.3 и  2.4.  - сочинение.</vt:lpstr>
      <vt:lpstr>Критерий второй</vt:lpstr>
      <vt:lpstr>Критерий 3.</vt:lpstr>
      <vt:lpstr>Критерий 4.</vt:lpstr>
      <vt:lpstr>Критерий 5</vt:lpstr>
      <vt:lpstr>Типичные ошибки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ОГЭ: литература 2017</dc:title>
  <dc:creator>Ирина</dc:creator>
  <cp:lastModifiedBy>Ирина</cp:lastModifiedBy>
  <cp:revision>5</cp:revision>
  <dcterms:created xsi:type="dcterms:W3CDTF">2017-10-16T15:32:45Z</dcterms:created>
  <dcterms:modified xsi:type="dcterms:W3CDTF">2017-10-16T16:09:46Z</dcterms:modified>
</cp:coreProperties>
</file>